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85724-6B63-4DC0-8546-F2939CB44706}" type="datetimeFigureOut">
              <a:rPr lang="nl-BE" smtClean="0"/>
              <a:pPr/>
              <a:t>19/09/2009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EA3B8-6E8A-4E8E-BA97-2BD8BA9FFCE1}" type="slidenum">
              <a:rPr lang="nl-BE" smtClean="0"/>
              <a:pPr/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EA3B8-6E8A-4E8E-BA97-2BD8BA9FFCE1}" type="slidenum">
              <a:rPr lang="nl-BE" smtClean="0"/>
              <a:pPr/>
              <a:t>1</a:t>
            </a:fld>
            <a:endParaRPr lang="nl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649E7E2-6BF0-4B21-BFC9-C22B3ECC83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1B9AA-F78E-4BB0-872D-E7B96AF3907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1130-2CE1-4196-BC86-CC4F3FD25F3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8015E5D-0FC0-4F19-A628-1991CE5AA9E2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D54C758-D4B4-4170-B978-12E119691DA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4C71C-77F4-489A-8409-53126D629D9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5EAF4-C5D4-4255-8B9D-5E88B215117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830C0EE-768D-4724-A9E8-CE795958EFED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96700-F018-4B0C-9721-07A028E4C9E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502B070-D1D3-41A4-88B7-874B66B3F69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EE54EF2-F232-4371-9480-6EE9D9289CE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69060C4-EC38-4AED-8DFC-DB6B08CCD56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uroparl.europe.e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2667000"/>
            <a:ext cx="7315200" cy="1894362"/>
          </a:xfrm>
        </p:spPr>
        <p:txBody>
          <a:bodyPr>
            <a:normAutofit fontScale="90000"/>
          </a:bodyPr>
          <a:lstStyle/>
          <a:p>
            <a:r>
              <a:rPr lang="en-GB" sz="6000" b="1" dirty="0"/>
              <a:t>WORKING WITH THE MEMBERS OF THE EUROPEAN PARLIAMENT</a:t>
            </a:r>
            <a:r>
              <a:rPr lang="en-GB" sz="4000" dirty="0"/>
              <a:t> </a:t>
            </a:r>
            <a:br>
              <a:rPr lang="en-GB" sz="4000" dirty="0"/>
            </a:br>
            <a:endParaRPr lang="en-GB" sz="40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6600" y="5105400"/>
            <a:ext cx="6400800" cy="106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dirty="0"/>
              <a:t>Ms. Roxana Radulescu</a:t>
            </a:r>
          </a:p>
          <a:p>
            <a:pPr>
              <a:lnSpc>
                <a:spcPct val="90000"/>
              </a:lnSpc>
            </a:pPr>
            <a:r>
              <a:rPr lang="en-GB" dirty="0"/>
              <a:t>Ms. </a:t>
            </a:r>
            <a:r>
              <a:rPr lang="en-GB" dirty="0" err="1"/>
              <a:t>Loredana</a:t>
            </a:r>
            <a:r>
              <a:rPr lang="en-GB" dirty="0"/>
              <a:t> </a:t>
            </a:r>
            <a:r>
              <a:rPr lang="en-GB" dirty="0" err="1"/>
              <a:t>Tascau</a:t>
            </a:r>
            <a:r>
              <a:rPr lang="en-GB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914400"/>
            <a:ext cx="8229600" cy="5562600"/>
          </a:xfrm>
        </p:spPr>
        <p:txBody>
          <a:bodyPr/>
          <a:lstStyle/>
          <a:p>
            <a:r>
              <a:rPr lang="en-GB" dirty="0"/>
              <a:t>Organize  a conference with patient organizations and invite EPF and MEPs in order to discuss your position (EPF can share ideas and the MEPs can also be asked to put forward a motion</a:t>
            </a:r>
            <a:r>
              <a:rPr lang="en-GB" dirty="0" smtClean="0"/>
              <a:t>)</a:t>
            </a:r>
          </a:p>
          <a:p>
            <a:endParaRPr lang="en-GB" dirty="0"/>
          </a:p>
          <a:p>
            <a:r>
              <a:rPr lang="en-GB" dirty="0"/>
              <a:t>Press conference is essential – journalists should be well informed(educated/trained)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ctr"/>
            <a:endParaRPr lang="en-GB" sz="5400"/>
          </a:p>
          <a:p>
            <a:pPr algn="ctr">
              <a:buFontTx/>
              <a:buNone/>
            </a:pPr>
            <a:r>
              <a:rPr lang="en-GB" sz="5400"/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3 Groups - 3 Themes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/>
              <a:t>Advocate for the inclusion of an amendment in a legal text; </a:t>
            </a:r>
          </a:p>
          <a:p>
            <a:r>
              <a:rPr lang="en-GB"/>
              <a:t>Advocate for patients’ access to the best medicines and treatments available at an affordable cost;</a:t>
            </a:r>
          </a:p>
          <a:p>
            <a:r>
              <a:rPr lang="en-GB"/>
              <a:t>Advocate for the development of electronic health across EU and for patients’ access to them.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l-BE" sz="400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sz="4400" b="1"/>
              <a:t>-explore advocacy strategies and ways of approaching the MEPs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/>
            </a:r>
            <a:br>
              <a:rPr lang="en-GB" sz="4000" b="1" dirty="0"/>
            </a:br>
            <a:r>
              <a:rPr lang="en-GB" sz="3200" b="1" dirty="0"/>
              <a:t>Advocate for the inclusion of an amendment in a legal text- suggestions</a:t>
            </a:r>
            <a:r>
              <a:rPr lang="en-GB" sz="4000" b="1" dirty="0"/>
              <a:t>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76400"/>
            <a:ext cx="8229600" cy="5181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400"/>
              <a:t>Contact other patient organizations (national, regional or European level)</a:t>
            </a:r>
          </a:p>
          <a:p>
            <a:pPr>
              <a:lnSpc>
                <a:spcPct val="90000"/>
              </a:lnSpc>
            </a:pPr>
            <a:r>
              <a:rPr lang="en-GB" sz="2400"/>
              <a:t>Contact local MEPs (e.g. Bulgarian MEP – Ms Parvanova) </a:t>
            </a:r>
          </a:p>
          <a:p>
            <a:pPr>
              <a:lnSpc>
                <a:spcPct val="90000"/>
              </a:lnSpc>
            </a:pPr>
            <a:r>
              <a:rPr lang="en-GB" sz="2400"/>
              <a:t>If there are no local MEPs, then contact an organization from another country who has representatives in the most appropriate Committee of the EP -Health/Petition Committee) </a:t>
            </a:r>
          </a:p>
          <a:p>
            <a:pPr>
              <a:lnSpc>
                <a:spcPct val="90000"/>
              </a:lnSpc>
            </a:pPr>
            <a:r>
              <a:rPr lang="en-GB" sz="2400"/>
              <a:t>Contact other interested MEPs </a:t>
            </a:r>
          </a:p>
          <a:p>
            <a:pPr>
              <a:lnSpc>
                <a:spcPct val="90000"/>
              </a:lnSpc>
            </a:pPr>
            <a:r>
              <a:rPr lang="en-GB" sz="2400"/>
              <a:t>Try to get as much information as you can about the MEPs you meet (biographies, background, concerns etc.)</a:t>
            </a:r>
          </a:p>
          <a:p>
            <a:pPr>
              <a:lnSpc>
                <a:spcPct val="90000"/>
              </a:lnSpc>
            </a:pPr>
            <a:r>
              <a:rPr lang="en-GB" sz="2400"/>
              <a:t>Explain your key message in 1 minute!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/>
              <a:t>How to contact MEPs?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endParaRPr lang="en-GB"/>
          </a:p>
          <a:p>
            <a:r>
              <a:rPr lang="en-GB"/>
              <a:t>National MEPs should be the most reachable (call the assistant of a national MEP and set up a meeting)</a:t>
            </a:r>
          </a:p>
          <a:p>
            <a:r>
              <a:rPr lang="en-GB"/>
              <a:t>Ask EPF/IAPO for contacts and for advice</a:t>
            </a:r>
          </a:p>
          <a:p>
            <a:r>
              <a:rPr lang="en-GB"/>
              <a:t>EP website (</a:t>
            </a:r>
            <a:r>
              <a:rPr lang="en-GB">
                <a:hlinkClick r:id="rId2"/>
              </a:rPr>
              <a:t>www.europarl.europe.eu</a:t>
            </a:r>
            <a:r>
              <a:rPr lang="en-GB"/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04800"/>
            <a:ext cx="8229600" cy="1066800"/>
          </a:xfrm>
        </p:spPr>
        <p:txBody>
          <a:bodyPr/>
          <a:lstStyle/>
          <a:p>
            <a:r>
              <a:rPr lang="en-GB" dirty="0"/>
              <a:t>Other suggestions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990600"/>
            <a:ext cx="8229600" cy="5638800"/>
          </a:xfrm>
        </p:spPr>
        <p:txBody>
          <a:bodyPr/>
          <a:lstStyle/>
          <a:p>
            <a:pPr lvl="1"/>
            <a:r>
              <a:rPr lang="en-GB" sz="2400" dirty="0"/>
              <a:t>Take action in advance (not just little before the plenary session)! </a:t>
            </a:r>
          </a:p>
          <a:p>
            <a:pPr lvl="1"/>
            <a:r>
              <a:rPr lang="en-GB" sz="2400" dirty="0"/>
              <a:t>Don’t wait until the text is out of the European Commission, but take steps before it reaches the Parliament and the Council!</a:t>
            </a:r>
          </a:p>
          <a:p>
            <a:pPr lvl="1"/>
            <a:r>
              <a:rPr lang="en-GB" sz="2400" dirty="0"/>
              <a:t> Find out who are the MVPs (Most Valuable Players) among the MEPS – which MEPs are on the Health/Petition Committee, who is the </a:t>
            </a:r>
            <a:r>
              <a:rPr lang="en-GB" sz="2400" dirty="0" err="1"/>
              <a:t>rapporteur</a:t>
            </a:r>
            <a:r>
              <a:rPr lang="en-GB" sz="2400" dirty="0"/>
              <a:t> of the Committee or the shadow </a:t>
            </a:r>
            <a:r>
              <a:rPr lang="en-GB" sz="2400" dirty="0" err="1"/>
              <a:t>rapporteurs</a:t>
            </a:r>
            <a:endParaRPr lang="en-GB" sz="2400" dirty="0"/>
          </a:p>
          <a:p>
            <a:pPr lvl="1"/>
            <a:r>
              <a:rPr lang="en-GB" sz="2400" dirty="0"/>
              <a:t>Write the amendment in an easy to read format  for the MEPs</a:t>
            </a:r>
          </a:p>
          <a:p>
            <a:pPr lvl="1"/>
            <a:r>
              <a:rPr lang="en-GB" sz="2400" dirty="0"/>
              <a:t>Present both the arguments for the amendment and the consequences for not approving the amendment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19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sz="3200" b="1" dirty="0"/>
              <a:t>Advocate for patients’ access to the best medicines and treatments available at an affordable cost – suggestions</a:t>
            </a:r>
            <a:r>
              <a:rPr lang="en-GB" sz="4000" b="1" dirty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819400"/>
            <a:ext cx="8229600" cy="4495800"/>
          </a:xfrm>
        </p:spPr>
        <p:txBody>
          <a:bodyPr/>
          <a:lstStyle/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en-GB" dirty="0"/>
              <a:t>Unique price in the EU for medicine as at the moment prices differ a lot from one country to another 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en-GB" dirty="0"/>
              <a:t>Write a clear position paper with arguments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en-GB" dirty="0"/>
              <a:t>Gather all organizations in the field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en-GB" dirty="0"/>
              <a:t>Get a list of signatures supporting the proposal</a:t>
            </a:r>
          </a:p>
          <a:p>
            <a:pPr lvl="1">
              <a:lnSpc>
                <a:spcPct val="90000"/>
              </a:lnSpc>
              <a:buFont typeface="Courier New" pitchFamily="49" charset="0"/>
              <a:buChar char="o"/>
            </a:pPr>
            <a:r>
              <a:rPr lang="en-GB" dirty="0"/>
              <a:t>Inform the members of the national parliament at the right time (national NGOs or even EPF can send letters)</a:t>
            </a:r>
            <a:r>
              <a:rPr lang="en-GB" sz="24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nl-BE" sz="4000"/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371600"/>
            <a:ext cx="8229600" cy="5943600"/>
          </a:xfrm>
        </p:spPr>
        <p:txBody>
          <a:bodyPr/>
          <a:lstStyle/>
          <a:p>
            <a:r>
              <a:rPr lang="en-GB" dirty="0"/>
              <a:t>Contact national institutions for sociological studies – comparative analysis regarding affordability</a:t>
            </a:r>
          </a:p>
          <a:p>
            <a:r>
              <a:rPr lang="en-GB" dirty="0"/>
              <a:t>Organize a round table and present your results to the politicians and the media</a:t>
            </a:r>
          </a:p>
          <a:p>
            <a:r>
              <a:rPr lang="en-GB" dirty="0"/>
              <a:t>Organize meetings with the local MEPs who are responsible for Health in order to inform them about the results of the study  and the steps that are to be taken </a:t>
            </a:r>
          </a:p>
          <a:p>
            <a:r>
              <a:rPr lang="en-GB" dirty="0"/>
              <a:t>Ask local MEPs to lobby in front of the other MEPs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954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GB" sz="3200" b="1" dirty="0"/>
              <a:t>Advocate for the development of electronic health across EU and for patients’ access to them</a:t>
            </a:r>
            <a:r>
              <a:rPr lang="en-GB" sz="4000" dirty="0"/>
              <a:t> - </a:t>
            </a:r>
            <a:r>
              <a:rPr lang="en-GB" sz="3200" b="1" dirty="0"/>
              <a:t>suggestions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2895600"/>
            <a:ext cx="8229600" cy="5029200"/>
          </a:xfrm>
        </p:spPr>
        <p:txBody>
          <a:bodyPr/>
          <a:lstStyle/>
          <a:p>
            <a:r>
              <a:rPr lang="en-GB" dirty="0"/>
              <a:t>Write a position paper presenting your  arguments for the </a:t>
            </a:r>
            <a:r>
              <a:rPr lang="en-GB" dirty="0" err="1"/>
              <a:t>ehealth</a:t>
            </a:r>
            <a:r>
              <a:rPr lang="en-GB" dirty="0"/>
              <a:t> and why ‘paper health’ is not the most efficient  </a:t>
            </a:r>
          </a:p>
          <a:p>
            <a:r>
              <a:rPr lang="en-GB" dirty="0"/>
              <a:t>Organize meetings and workshops with doctor leaders (GPs, neurologists, etc.) who could </a:t>
            </a:r>
            <a:r>
              <a:rPr lang="en-GB" dirty="0" err="1"/>
              <a:t>disemminate</a:t>
            </a:r>
            <a:r>
              <a:rPr lang="en-GB" dirty="0"/>
              <a:t> the message </a:t>
            </a:r>
          </a:p>
          <a:p>
            <a:r>
              <a:rPr lang="en-GB" dirty="0"/>
              <a:t>Contact local MEPs (</a:t>
            </a:r>
            <a:r>
              <a:rPr lang="en-GB" dirty="0" err="1"/>
              <a:t>e.g</a:t>
            </a:r>
            <a:r>
              <a:rPr lang="en-GB" dirty="0"/>
              <a:t> Ms. </a:t>
            </a:r>
            <a:r>
              <a:rPr lang="en-GB" dirty="0" err="1"/>
              <a:t>Parvanova</a:t>
            </a:r>
            <a:r>
              <a:rPr lang="en-GB" dirty="0"/>
              <a:t> or even Ms. </a:t>
            </a:r>
            <a:r>
              <a:rPr lang="en-GB" dirty="0" err="1"/>
              <a:t>Dimitrova</a:t>
            </a:r>
            <a:r>
              <a:rPr lang="en-GB" dirty="0"/>
              <a:t> from the EC for contacts)</a:t>
            </a:r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85</TotalTime>
  <Words>576</Words>
  <Application>Microsoft Office PowerPoint</Application>
  <PresentationFormat>On-screen Show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Oriel</vt:lpstr>
      <vt:lpstr>WORKING WITH THE MEMBERS OF THE EUROPEAN PARLIAMENT  </vt:lpstr>
      <vt:lpstr>3 Groups - 3 Themes</vt:lpstr>
      <vt:lpstr>Slide 3</vt:lpstr>
      <vt:lpstr> Advocate for the inclusion of an amendment in a legal text- suggestions </vt:lpstr>
      <vt:lpstr>How to contact MEPs?</vt:lpstr>
      <vt:lpstr>Other suggestions</vt:lpstr>
      <vt:lpstr>Advocate for patients’ access to the best medicines and treatments available at an affordable cost – suggestions </vt:lpstr>
      <vt:lpstr>Slide 8</vt:lpstr>
      <vt:lpstr>Advocate for the development of electronic health across EU and for patients’ access to them - suggestions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Zilvinas</dc:creator>
  <cp:lastModifiedBy>Zilvinas</cp:lastModifiedBy>
  <cp:revision>25</cp:revision>
  <cp:lastPrinted>1601-01-01T00:00:00Z</cp:lastPrinted>
  <dcterms:created xsi:type="dcterms:W3CDTF">1601-01-01T00:00:00Z</dcterms:created>
  <dcterms:modified xsi:type="dcterms:W3CDTF">2009-09-19T11:22:18Z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